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8" r:id="rId8"/>
    <p:sldId id="263" r:id="rId9"/>
    <p:sldId id="271" r:id="rId10"/>
    <p:sldId id="264" r:id="rId11"/>
    <p:sldId id="265" r:id="rId12"/>
    <p:sldId id="266" r:id="rId13"/>
    <p:sldId id="272" r:id="rId14"/>
    <p:sldId id="267" r:id="rId15"/>
    <p:sldId id="26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65" d="100"/>
          <a:sy n="65" d="100"/>
        </p:scale>
        <p:origin x="-58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D8B852-22F3-4150-B533-9B49E6A77F85}" type="datetimeFigureOut">
              <a:rPr lang="en-US" smtClean="0"/>
              <a:pPr/>
              <a:t>3/4/2015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0E23F8-F2EA-4A6C-A2ED-B43B01656E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BF1D52-E8BD-4542-8E23-1D16BB0EACC1}" type="datetimeFigureOut">
              <a:rPr lang="en-US" smtClean="0"/>
              <a:pPr/>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4C9067-9DAA-441A-A3DD-6EEFF29C3789}" type="slidenum">
              <a:rPr lang="en-US" smtClean="0"/>
              <a:pPr/>
              <a:t>‹#›</a:t>
            </a:fld>
            <a:endParaRPr lang="en-US"/>
          </a:p>
        </p:txBody>
      </p:sp>
    </p:spTree>
    <p:extLst>
      <p:ext uri="{BB962C8B-B14F-4D97-AF65-F5344CB8AC3E}">
        <p14:creationId xmlns="" xmlns:p14="http://schemas.microsoft.com/office/powerpoint/2010/main" val="23871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Higher </a:t>
            </a:r>
            <a:r>
              <a:rPr lang="en-US" dirty="0" err="1" smtClean="0"/>
              <a:t>ed</a:t>
            </a:r>
            <a:r>
              <a:rPr lang="en-US" baseline="0" dirty="0" smtClean="0"/>
              <a:t> – Inter-University Council of Ohio (4 yrs), Association of Independent Colleges and Universities (privates), Ohio Association of Community Colleges</a:t>
            </a:r>
          </a:p>
          <a:p>
            <a:r>
              <a:rPr lang="en-US" baseline="0" dirty="0" smtClean="0"/>
              <a:t>K-12 – BASA, OASBO, OSBA, Ohio Association of Career-Technical Superintendents, Ohio Association of Secondary School Administrators, Ohio Association of Independent Schools, Catholic Conference</a:t>
            </a:r>
            <a:endParaRPr lang="en-US" dirty="0" smtClean="0"/>
          </a:p>
        </p:txBody>
      </p:sp>
      <p:sp>
        <p:nvSpPr>
          <p:cNvPr id="4" name="Slide Number Placeholder 3"/>
          <p:cNvSpPr>
            <a:spLocks noGrp="1"/>
          </p:cNvSpPr>
          <p:nvPr>
            <p:ph type="sldNum" sz="quarter" idx="10"/>
          </p:nvPr>
        </p:nvSpPr>
        <p:spPr/>
        <p:txBody>
          <a:bodyPr/>
          <a:lstStyle/>
          <a:p>
            <a:fld id="{3438CDDA-4584-4ED0-91F2-C5D730C654A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EOC exams, standardized test results, GPA, teacher </a:t>
            </a:r>
            <a:r>
              <a:rPr lang="en-US" dirty="0" err="1" smtClean="0"/>
              <a:t>recs</a:t>
            </a:r>
            <a:endParaRPr lang="en-US" dirty="0"/>
          </a:p>
        </p:txBody>
      </p:sp>
      <p:sp>
        <p:nvSpPr>
          <p:cNvPr id="4" name="Slide Number Placeholder 3"/>
          <p:cNvSpPr>
            <a:spLocks noGrp="1"/>
          </p:cNvSpPr>
          <p:nvPr>
            <p:ph type="sldNum" sz="quarter" idx="10"/>
          </p:nvPr>
        </p:nvSpPr>
        <p:spPr/>
        <p:txBody>
          <a:bodyPr/>
          <a:lstStyle/>
          <a:p>
            <a:fld id="{3438CDDA-4584-4ED0-91F2-C5D730C654A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3389F-72FA-4674-A1A0-9AF56DE80ED6}"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416291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3389F-72FA-4674-A1A0-9AF56DE80ED6}"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425233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3389F-72FA-4674-A1A0-9AF56DE80ED6}"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267085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3389F-72FA-4674-A1A0-9AF56DE80ED6}"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221410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3389F-72FA-4674-A1A0-9AF56DE80ED6}"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28813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3389F-72FA-4674-A1A0-9AF56DE80ED6}"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72343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3389F-72FA-4674-A1A0-9AF56DE80ED6}"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41174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3389F-72FA-4674-A1A0-9AF56DE80ED6}"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28511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3389F-72FA-4674-A1A0-9AF56DE80ED6}"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155723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3389F-72FA-4674-A1A0-9AF56DE80ED6}"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103231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3389F-72FA-4674-A1A0-9AF56DE80ED6}"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4882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389F-72FA-4674-A1A0-9AF56DE80ED6}" type="datetimeFigureOut">
              <a:rPr lang="en-US" smtClean="0"/>
              <a:pPr/>
              <a:t>3/4/2015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CF56-B63A-4FAA-A0A9-1273748704AB}" type="slidenum">
              <a:rPr lang="en-US" smtClean="0"/>
              <a:pPr/>
              <a:t>‹#›</a:t>
            </a:fld>
            <a:endParaRPr lang="en-US"/>
          </a:p>
        </p:txBody>
      </p:sp>
    </p:spTree>
    <p:extLst>
      <p:ext uri="{BB962C8B-B14F-4D97-AF65-F5344CB8AC3E}">
        <p14:creationId xmlns="" xmlns:p14="http://schemas.microsoft.com/office/powerpoint/2010/main" val="363074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ohiohighere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070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24700" y="6164130"/>
            <a:ext cx="1295400" cy="668593"/>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6221544"/>
            <a:ext cx="1066800" cy="485512"/>
          </a:xfrm>
          <a:prstGeom prst="rect">
            <a:avLst/>
          </a:prstGeom>
        </p:spPr>
      </p:pic>
      <p:sp>
        <p:nvSpPr>
          <p:cNvPr id="10" name="TextBox 9"/>
          <p:cNvSpPr txBox="1"/>
          <p:nvPr/>
        </p:nvSpPr>
        <p:spPr>
          <a:xfrm>
            <a:off x="0" y="787401"/>
            <a:ext cx="9144000" cy="3708708"/>
          </a:xfrm>
          <a:prstGeom prst="rect">
            <a:avLst/>
          </a:prstGeom>
          <a:noFill/>
        </p:spPr>
        <p:txBody>
          <a:bodyPr wrap="square" rtlCol="0">
            <a:spAutoFit/>
          </a:bodyPr>
          <a:lstStyle/>
          <a:p>
            <a:pPr algn="ctr"/>
            <a:r>
              <a:rPr lang="en-US" sz="7000" b="1" i="1" dirty="0" smtClean="0">
                <a:solidFill>
                  <a:schemeClr val="bg1"/>
                </a:solidFill>
                <a:latin typeface="Times New Roman" panose="02020603050405020304" pitchFamily="18" charset="0"/>
                <a:cs typeface="Times New Roman" panose="02020603050405020304" pitchFamily="18" charset="0"/>
              </a:rPr>
              <a:t> </a:t>
            </a:r>
            <a:endParaRPr lang="en-US" sz="5500" b="1" dirty="0" smtClean="0">
              <a:solidFill>
                <a:schemeClr val="bg1"/>
              </a:solidFill>
              <a:latin typeface="Times New Roman" panose="02020603050405020304" pitchFamily="18" charset="0"/>
              <a:cs typeface="Times New Roman" panose="02020603050405020304" pitchFamily="18" charset="0"/>
            </a:endParaRPr>
          </a:p>
          <a:p>
            <a:pPr algn="ctr"/>
            <a:r>
              <a:rPr lang="en-US" sz="5500" b="1" dirty="0" smtClean="0">
                <a:solidFill>
                  <a:schemeClr val="bg1"/>
                </a:solidFill>
                <a:latin typeface="Times New Roman" panose="02020603050405020304" pitchFamily="18" charset="0"/>
                <a:cs typeface="Times New Roman" panose="02020603050405020304" pitchFamily="18" charset="0"/>
              </a:rPr>
              <a:t>College Credit Plus</a:t>
            </a:r>
          </a:p>
          <a:p>
            <a:pPr algn="ctr"/>
            <a:r>
              <a:rPr lang="en-US" sz="5500" b="1" dirty="0" smtClean="0">
                <a:solidFill>
                  <a:schemeClr val="bg1"/>
                </a:solidFill>
                <a:latin typeface="Times New Roman" panose="02020603050405020304" pitchFamily="18" charset="0"/>
                <a:cs typeface="Times New Roman" panose="02020603050405020304" pitchFamily="18" charset="0"/>
              </a:rPr>
              <a:t>Parent/Student Information</a:t>
            </a:r>
          </a:p>
          <a:p>
            <a:pPr algn="ctr"/>
            <a:endParaRPr lang="en-US" sz="55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3080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CCP Pathway Requirements</a:t>
            </a:r>
            <a:endParaRPr lang="en-US" b="1" dirty="0"/>
          </a:p>
        </p:txBody>
      </p:sp>
      <p:sp>
        <p:nvSpPr>
          <p:cNvPr id="2" name="Content Placeholder 1"/>
          <p:cNvSpPr>
            <a:spLocks noGrp="1"/>
          </p:cNvSpPr>
          <p:nvPr>
            <p:ph idx="1"/>
          </p:nvPr>
        </p:nvSpPr>
        <p:spPr>
          <a:xfrm>
            <a:off x="457200" y="1447801"/>
            <a:ext cx="8229600" cy="4373563"/>
          </a:xfrm>
        </p:spPr>
        <p:txBody>
          <a:bodyPr>
            <a:normAutofit fontScale="92500" lnSpcReduction="10000"/>
          </a:bodyPr>
          <a:lstStyle/>
          <a:p>
            <a:r>
              <a:rPr lang="en-US" dirty="0" smtClean="0"/>
              <a:t>Each public high school must develop two pathway opportunities through CCP.</a:t>
            </a:r>
          </a:p>
          <a:p>
            <a:pPr lvl="1">
              <a:buFont typeface="Courier New" panose="02070309020205020404" pitchFamily="49" charset="0"/>
              <a:buChar char="o"/>
            </a:pPr>
            <a:r>
              <a:rPr lang="en-US" dirty="0" smtClean="0"/>
              <a:t> One where a student can earn 15 </a:t>
            </a:r>
            <a:r>
              <a:rPr lang="en-US" dirty="0" err="1" smtClean="0"/>
              <a:t>transcripted</a:t>
            </a:r>
            <a:r>
              <a:rPr lang="en-US" dirty="0" smtClean="0"/>
              <a:t> credits</a:t>
            </a:r>
          </a:p>
          <a:p>
            <a:pPr lvl="1">
              <a:buFont typeface="Courier New" panose="02070309020205020404" pitchFamily="49" charset="0"/>
              <a:buChar char="o"/>
            </a:pPr>
            <a:r>
              <a:rPr lang="en-US" dirty="0" smtClean="0"/>
              <a:t> One where a student can earn 30 </a:t>
            </a:r>
            <a:r>
              <a:rPr lang="en-US" dirty="0" err="1" smtClean="0"/>
              <a:t>transcripted</a:t>
            </a:r>
            <a:r>
              <a:rPr lang="en-US" dirty="0" smtClean="0"/>
              <a:t> credits</a:t>
            </a:r>
          </a:p>
          <a:p>
            <a:endParaRPr lang="en-US" sz="2200" dirty="0" smtClean="0"/>
          </a:p>
          <a:p>
            <a:r>
              <a:rPr lang="en-US" dirty="0" smtClean="0"/>
              <a:t>Pathways must be developed in coordination with at least one partnering IHE.</a:t>
            </a:r>
          </a:p>
          <a:p>
            <a:endParaRPr lang="en-US" sz="2200" dirty="0" smtClean="0"/>
          </a:p>
          <a:p>
            <a:r>
              <a:rPr lang="en-US" dirty="0" smtClean="0"/>
              <a:t>Pathways must be published as part of school district’s official course offerings.</a:t>
            </a:r>
            <a:endParaRPr lang="en-US"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280287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CCP Pathway Expectations</a:t>
            </a:r>
            <a:endParaRPr lang="en-US" b="1" dirty="0"/>
          </a:p>
        </p:txBody>
      </p:sp>
      <p:sp>
        <p:nvSpPr>
          <p:cNvPr id="2" name="Content Placeholder 1"/>
          <p:cNvSpPr>
            <a:spLocks noGrp="1"/>
          </p:cNvSpPr>
          <p:nvPr>
            <p:ph idx="1"/>
          </p:nvPr>
        </p:nvSpPr>
        <p:spPr>
          <a:xfrm>
            <a:off x="457200" y="1447800"/>
            <a:ext cx="8229600" cy="4495800"/>
          </a:xfrm>
        </p:spPr>
        <p:txBody>
          <a:bodyPr>
            <a:normAutofit fontScale="85000" lnSpcReduction="20000"/>
          </a:bodyPr>
          <a:lstStyle/>
          <a:p>
            <a:r>
              <a:rPr lang="en-US" b="1" dirty="0" smtClean="0"/>
              <a:t>All </a:t>
            </a:r>
            <a:r>
              <a:rPr lang="en-US" b="1" dirty="0"/>
              <a:t>courses included in a Pathway must adhere to the CCP program requirements and do not have to be delivered at a high school. </a:t>
            </a:r>
            <a:endParaRPr lang="en-US" dirty="0"/>
          </a:p>
          <a:p>
            <a:endParaRPr lang="en-US" dirty="0"/>
          </a:p>
          <a:p>
            <a:r>
              <a:rPr lang="en-US" b="1" dirty="0" smtClean="0"/>
              <a:t>Students </a:t>
            </a:r>
            <a:r>
              <a:rPr lang="en-US" b="1" dirty="0"/>
              <a:t>shall have no obligation to take courses identified on a Pathway. </a:t>
            </a:r>
            <a:endParaRPr lang="en-US" dirty="0"/>
          </a:p>
          <a:p>
            <a:pPr marL="0" marR="0" indent="0">
              <a:lnSpc>
                <a:spcPct val="115000"/>
              </a:lnSpc>
              <a:spcBef>
                <a:spcPts val="0"/>
              </a:spcBef>
              <a:spcAft>
                <a:spcPts val="0"/>
              </a:spcAft>
              <a:buNone/>
            </a:pPr>
            <a:endParaRPr lang="en-US" dirty="0" smtClean="0">
              <a:latin typeface="Times New Roman"/>
              <a:ea typeface="Calibri"/>
              <a:cs typeface="Times New Roman"/>
            </a:endParaRPr>
          </a:p>
          <a:p>
            <a:pPr marL="0" indent="0">
              <a:lnSpc>
                <a:spcPct val="115000"/>
              </a:lnSpc>
              <a:spcBef>
                <a:spcPts val="0"/>
              </a:spcBef>
              <a:buNone/>
            </a:pPr>
            <a:r>
              <a:rPr lang="en-US" sz="3000" b="1" dirty="0" smtClean="0">
                <a:latin typeface="Times New Roman"/>
                <a:ea typeface="Calibri"/>
                <a:cs typeface="Times New Roman"/>
              </a:rPr>
              <a:t>A pathway may:</a:t>
            </a:r>
          </a:p>
          <a:p>
            <a:pPr marL="912813">
              <a:lnSpc>
                <a:spcPct val="115000"/>
              </a:lnSpc>
              <a:spcBef>
                <a:spcPts val="0"/>
              </a:spcBef>
              <a:buFont typeface="Courier New" panose="02070309020205020404" pitchFamily="49" charset="0"/>
              <a:buChar char="o"/>
            </a:pPr>
            <a:r>
              <a:rPr lang="en-US" sz="3000" dirty="0" smtClean="0">
                <a:solidFill>
                  <a:schemeClr val="tx2"/>
                </a:solidFill>
                <a:latin typeface="Times New Roman"/>
                <a:ea typeface="Calibri"/>
                <a:cs typeface="Times New Roman"/>
              </a:rPr>
              <a:t>Be organized </a:t>
            </a:r>
            <a:r>
              <a:rPr lang="en-US" sz="3000" dirty="0">
                <a:solidFill>
                  <a:schemeClr val="tx2"/>
                </a:solidFill>
                <a:latin typeface="Times New Roman"/>
                <a:ea typeface="Calibri"/>
                <a:cs typeface="Times New Roman"/>
              </a:rPr>
              <a:t>by </a:t>
            </a:r>
            <a:r>
              <a:rPr lang="en-US" sz="3000" dirty="0" smtClean="0">
                <a:solidFill>
                  <a:schemeClr val="tx2"/>
                </a:solidFill>
                <a:latin typeface="Times New Roman"/>
                <a:ea typeface="Calibri"/>
                <a:cs typeface="Times New Roman"/>
              </a:rPr>
              <a:t>a </a:t>
            </a:r>
            <a:r>
              <a:rPr lang="en-US" sz="3000" dirty="0">
                <a:solidFill>
                  <a:schemeClr val="tx2"/>
                </a:solidFill>
                <a:latin typeface="Times New Roman"/>
                <a:ea typeface="Calibri"/>
                <a:cs typeface="Times New Roman"/>
              </a:rPr>
              <a:t>major or career path </a:t>
            </a:r>
            <a:endParaRPr lang="en-US" sz="3000" dirty="0" smtClean="0">
              <a:solidFill>
                <a:schemeClr val="tx2"/>
              </a:solidFill>
              <a:latin typeface="Times New Roman"/>
              <a:ea typeface="Calibri"/>
              <a:cs typeface="Times New Roman"/>
            </a:endParaRPr>
          </a:p>
          <a:p>
            <a:pPr marL="912813">
              <a:lnSpc>
                <a:spcPct val="115000"/>
              </a:lnSpc>
              <a:spcBef>
                <a:spcPts val="0"/>
              </a:spcBef>
              <a:buFont typeface="Courier New" panose="02070309020205020404" pitchFamily="49" charset="0"/>
              <a:buChar char="o"/>
            </a:pPr>
            <a:r>
              <a:rPr lang="en-US" sz="3000" dirty="0" smtClean="0">
                <a:solidFill>
                  <a:schemeClr val="tx2"/>
                </a:solidFill>
                <a:latin typeface="Times New Roman"/>
                <a:ea typeface="Calibri"/>
                <a:cs typeface="Times New Roman"/>
              </a:rPr>
              <a:t>Include </a:t>
            </a:r>
            <a:r>
              <a:rPr lang="en-US" sz="3000" dirty="0">
                <a:solidFill>
                  <a:schemeClr val="tx2"/>
                </a:solidFill>
                <a:latin typeface="Times New Roman"/>
                <a:ea typeface="Calibri"/>
                <a:cs typeface="Times New Roman"/>
              </a:rPr>
              <a:t>various core courses required for a degree or professional certification by the </a:t>
            </a:r>
            <a:r>
              <a:rPr lang="en-US" sz="3000" dirty="0" smtClean="0">
                <a:solidFill>
                  <a:schemeClr val="tx2"/>
                </a:solidFill>
                <a:latin typeface="Times New Roman"/>
                <a:ea typeface="Calibri"/>
                <a:cs typeface="Times New Roman"/>
              </a:rPr>
              <a:t>college </a:t>
            </a:r>
            <a:endParaRPr lang="en-US" sz="3000" dirty="0" smtClean="0">
              <a:solidFill>
                <a:schemeClr val="tx2"/>
              </a:solidFill>
              <a:latin typeface="Calibri"/>
              <a:ea typeface="Calibri"/>
              <a:cs typeface="Times New Roman"/>
            </a:endParaRPr>
          </a:p>
          <a:p>
            <a:pPr>
              <a:lnSpc>
                <a:spcPct val="115000"/>
              </a:lnSpc>
              <a:spcBef>
                <a:spcPts val="0"/>
              </a:spcBef>
            </a:pPr>
            <a:endParaRPr lang="en-US" sz="2000" dirty="0">
              <a:solidFill>
                <a:srgbClr val="C00000"/>
              </a:solidFill>
              <a:latin typeface="Calibri"/>
              <a:ea typeface="Calibri"/>
              <a:cs typeface="Times New Roman"/>
            </a:endParaRPr>
          </a:p>
          <a:p>
            <a:endParaRPr lang="en-US"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328755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2684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
        <p:nvSpPr>
          <p:cNvPr id="4" name="Title 3"/>
          <p:cNvSpPr>
            <a:spLocks noGrp="1"/>
          </p:cNvSpPr>
          <p:nvPr>
            <p:ph type="title"/>
          </p:nvPr>
        </p:nvSpPr>
        <p:spPr>
          <a:xfrm>
            <a:off x="457200" y="177800"/>
            <a:ext cx="8229600" cy="1143000"/>
          </a:xfrm>
        </p:spPr>
        <p:txBody>
          <a:bodyPr/>
          <a:lstStyle/>
          <a:p>
            <a:r>
              <a:rPr lang="en-US" b="1" dirty="0" smtClean="0">
                <a:solidFill>
                  <a:schemeClr val="bg1"/>
                </a:solidFill>
                <a:cs typeface="Times New Roman" panose="02020603050405020304" pitchFamily="18" charset="0"/>
              </a:rPr>
              <a:t>Pathways</a:t>
            </a:r>
            <a:endParaRPr lang="en-US" b="1" dirty="0">
              <a:solidFill>
                <a:schemeClr val="bg1"/>
              </a:solidFill>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74944" y="1624259"/>
            <a:ext cx="2868634" cy="4949800"/>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99166" y="233300"/>
            <a:ext cx="2868634" cy="4949800"/>
          </a:xfrm>
          <a:prstGeom prst="rect">
            <a:avLst/>
          </a:prstGeom>
        </p:spPr>
      </p:pic>
      <p:pic>
        <p:nvPicPr>
          <p:cNvPr id="13" name="Pictur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8600" y="482600"/>
            <a:ext cx="2868634" cy="4949800"/>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47800" y="1318677"/>
            <a:ext cx="2868634" cy="4949800"/>
          </a:xfrm>
          <a:prstGeom prst="rect">
            <a:avLst/>
          </a:prstGeom>
        </p:spPr>
      </p:pic>
      <p:pic>
        <p:nvPicPr>
          <p:cNvPr id="3" name="Content Placeholder 2"/>
          <p:cNvPicPr>
            <a:picLocks noGrp="1" noChangeAspect="1"/>
          </p:cNvPicPr>
          <p:nvPr>
            <p:ph idx="1"/>
          </p:nvPr>
        </p:nvPicPr>
        <p:blipFill>
          <a:blip r:embed="rId8" cstate="print">
            <a:extLst>
              <a:ext uri="{28A0092B-C50C-407E-A947-70E740481C1C}">
                <a14:useLocalDpi xmlns="" xmlns:a14="http://schemas.microsoft.com/office/drawing/2010/main" val="0"/>
              </a:ext>
            </a:extLst>
          </a:blip>
          <a:stretch>
            <a:fillRect/>
          </a:stretch>
        </p:blipFill>
        <p:spPr>
          <a:xfrm>
            <a:off x="3339318" y="2171455"/>
            <a:ext cx="2636355" cy="4549007"/>
          </a:xfrm>
        </p:spPr>
      </p:pic>
    </p:spTree>
    <p:extLst>
      <p:ext uri="{BB962C8B-B14F-4D97-AF65-F5344CB8AC3E}">
        <p14:creationId xmlns="" xmlns:p14="http://schemas.microsoft.com/office/powerpoint/2010/main" val="24015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Effect transition="in" filter="fade">
                                      <p:cBhvr>
                                        <p:cTn id="15" dur="2000"/>
                                        <p:tgtEl>
                                          <p:spTgt spid="11"/>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Effect transition="in" filter="fade">
                                      <p:cBhvr>
                                        <p:cTn id="21" dur="2000"/>
                                        <p:tgtEl>
                                          <p:spTgt spid="13"/>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000" fill="hold"/>
                                        <p:tgtEl>
                                          <p:spTgt spid="12"/>
                                        </p:tgtEl>
                                        <p:attrNameLst>
                                          <p:attrName>ppt_w</p:attrName>
                                        </p:attrNameLst>
                                      </p:cBhvr>
                                      <p:tavLst>
                                        <p:tav tm="0">
                                          <p:val>
                                            <p:fltVal val="0"/>
                                          </p:val>
                                        </p:tav>
                                        <p:tav tm="100000">
                                          <p:val>
                                            <p:strVal val="#ppt_w"/>
                                          </p:val>
                                        </p:tav>
                                      </p:tavLst>
                                    </p:anim>
                                    <p:anim calcmode="lin" valueType="num">
                                      <p:cBhvr>
                                        <p:cTn id="26" dur="2000" fill="hold"/>
                                        <p:tgtEl>
                                          <p:spTgt spid="12"/>
                                        </p:tgtEl>
                                        <p:attrNameLst>
                                          <p:attrName>ppt_h</p:attrName>
                                        </p:attrNameLst>
                                      </p:cBhvr>
                                      <p:tavLst>
                                        <p:tav tm="0">
                                          <p:val>
                                            <p:fltVal val="0"/>
                                          </p:val>
                                        </p:tav>
                                        <p:tav tm="100000">
                                          <p:val>
                                            <p:strVal val="#ppt_h"/>
                                          </p:val>
                                        </p:tav>
                                      </p:tavLst>
                                    </p:anim>
                                    <p:animEffect transition="in" filter="fade">
                                      <p:cBhvr>
                                        <p:cTn id="27" dur="2000"/>
                                        <p:tgtEl>
                                          <p:spTgt spid="12"/>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0" fill="hold"/>
                                        <p:tgtEl>
                                          <p:spTgt spid="3"/>
                                        </p:tgtEl>
                                        <p:attrNameLst>
                                          <p:attrName>ppt_w</p:attrName>
                                        </p:attrNameLst>
                                      </p:cBhvr>
                                      <p:tavLst>
                                        <p:tav tm="0">
                                          <p:val>
                                            <p:fltVal val="0"/>
                                          </p:val>
                                        </p:tav>
                                        <p:tav tm="100000">
                                          <p:val>
                                            <p:strVal val="#ppt_w"/>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Effect transition="in" filter="fad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CCP Courses Must…</a:t>
            </a:r>
            <a:endParaRPr lang="en-US" b="1" dirty="0"/>
          </a:p>
        </p:txBody>
      </p:sp>
      <p:sp>
        <p:nvSpPr>
          <p:cNvPr id="2" name="Content Placeholder 1"/>
          <p:cNvSpPr>
            <a:spLocks noGrp="1"/>
          </p:cNvSpPr>
          <p:nvPr>
            <p:ph idx="1"/>
          </p:nvPr>
        </p:nvSpPr>
        <p:spPr>
          <a:xfrm>
            <a:off x="533400" y="1219201"/>
            <a:ext cx="8229600" cy="4525963"/>
          </a:xfrm>
        </p:spPr>
        <p:txBody>
          <a:bodyPr>
            <a:normAutofit fontScale="92500" lnSpcReduction="10000"/>
          </a:bodyPr>
          <a:lstStyle/>
          <a:p>
            <a:r>
              <a:rPr lang="en-US" dirty="0"/>
              <a:t>Be the same as those offered on </a:t>
            </a:r>
            <a:r>
              <a:rPr lang="en-US" dirty="0" smtClean="0"/>
              <a:t>campus (included in IHE course catalogue)</a:t>
            </a:r>
          </a:p>
          <a:p>
            <a:endParaRPr lang="en-US" sz="2200" dirty="0" smtClean="0"/>
          </a:p>
          <a:p>
            <a:r>
              <a:rPr lang="en-US" dirty="0" smtClean="0"/>
              <a:t>Be nonsectarian and non-remedial</a:t>
            </a:r>
          </a:p>
          <a:p>
            <a:endParaRPr lang="en-US" sz="2000" dirty="0" smtClean="0"/>
          </a:p>
          <a:p>
            <a:r>
              <a:rPr lang="en-US" dirty="0" smtClean="0"/>
              <a:t>Apply toward a degree or professional certificate</a:t>
            </a:r>
          </a:p>
          <a:p>
            <a:endParaRPr lang="en-US" sz="2200" dirty="0" smtClean="0"/>
          </a:p>
          <a:p>
            <a:r>
              <a:rPr lang="en-US" dirty="0" smtClean="0"/>
              <a:t>Be taught by instructors who meet BOR’s</a:t>
            </a:r>
            <a:endParaRPr lang="en-US" dirty="0"/>
          </a:p>
          <a:p>
            <a:pPr marL="0" indent="0">
              <a:buNone/>
            </a:pPr>
            <a:r>
              <a:rPr lang="en-US" dirty="0" smtClean="0"/>
              <a:t>    academic credential requirements</a:t>
            </a:r>
          </a:p>
          <a:p>
            <a:pPr marL="0" indent="0">
              <a:buNone/>
            </a:pPr>
            <a:r>
              <a:rPr lang="en-US" sz="1700" dirty="0" smtClean="0">
                <a:solidFill>
                  <a:srgbClr val="FF0000"/>
                </a:solidFill>
              </a:rPr>
              <a:t>NOTE:  Your High School has the option of requiring you to pay back any monies spent on courses that are failed or dropped after the 100% drop date.  </a:t>
            </a:r>
            <a:endParaRPr lang="en-US" sz="1700" dirty="0">
              <a:solidFill>
                <a:srgbClr val="FF0000"/>
              </a:solidFill>
            </a:endParaRPr>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173671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2684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
        <p:nvSpPr>
          <p:cNvPr id="4" name="Title 3"/>
          <p:cNvSpPr>
            <a:spLocks noGrp="1"/>
          </p:cNvSpPr>
          <p:nvPr>
            <p:ph type="title"/>
          </p:nvPr>
        </p:nvSpPr>
        <p:spPr>
          <a:xfrm>
            <a:off x="457200" y="177800"/>
            <a:ext cx="8229600" cy="1143000"/>
          </a:xfrm>
        </p:spPr>
        <p:txBody>
          <a:bodyPr/>
          <a:lstStyle/>
          <a:p>
            <a:r>
              <a:rPr lang="en-US" b="1" dirty="0" smtClean="0">
                <a:solidFill>
                  <a:schemeClr val="bg1"/>
                </a:solidFill>
                <a:cs typeface="Times New Roman" panose="02020603050405020304" pitchFamily="18" charset="0"/>
              </a:rPr>
              <a:t>Benefits…       Perspective</a:t>
            </a:r>
            <a:endParaRPr lang="en-US" b="1" dirty="0">
              <a:solidFill>
                <a:schemeClr val="bg1"/>
              </a:solidFill>
              <a:cs typeface="Times New Roman" panose="02020603050405020304" pitchFamily="18" charset="0"/>
            </a:endParaRPr>
          </a:p>
        </p:txBody>
      </p:sp>
      <p:sp>
        <p:nvSpPr>
          <p:cNvPr id="5" name="Content Placeholder 4"/>
          <p:cNvSpPr>
            <a:spLocks noGrp="1"/>
          </p:cNvSpPr>
          <p:nvPr>
            <p:ph idx="1"/>
          </p:nvPr>
        </p:nvSpPr>
        <p:spPr>
          <a:xfrm>
            <a:off x="457200" y="1295400"/>
            <a:ext cx="8229600" cy="4525963"/>
          </a:xfrm>
        </p:spPr>
        <p:txBody>
          <a:bodyPr>
            <a:normAutofit fontScale="85000" lnSpcReduction="10000"/>
          </a:bodyPr>
          <a:lstStyle/>
          <a:p>
            <a:pPr marL="0" indent="0">
              <a:buNone/>
            </a:pPr>
            <a:endParaRPr lang="en-US" sz="3000" b="1" i="1" dirty="0" smtClean="0"/>
          </a:p>
          <a:p>
            <a:pPr>
              <a:defRPr/>
            </a:pPr>
            <a:r>
              <a:rPr lang="en-US" sz="2600" dirty="0"/>
              <a:t>It is important to know </a:t>
            </a:r>
            <a:r>
              <a:rPr lang="en-US" sz="2600" b="1" dirty="0"/>
              <a:t>why</a:t>
            </a:r>
            <a:r>
              <a:rPr lang="en-US" sz="2600" dirty="0"/>
              <a:t> you are participating in this program.</a:t>
            </a:r>
          </a:p>
          <a:p>
            <a:pPr>
              <a:defRPr/>
            </a:pPr>
            <a:endParaRPr lang="en-US" sz="2600" dirty="0"/>
          </a:p>
          <a:p>
            <a:pPr>
              <a:defRPr/>
            </a:pPr>
            <a:r>
              <a:rPr lang="en-US" sz="2600" dirty="0"/>
              <a:t>Are you taking courses to:</a:t>
            </a:r>
          </a:p>
          <a:p>
            <a:pPr>
              <a:buNone/>
              <a:defRPr/>
            </a:pPr>
            <a:r>
              <a:rPr lang="en-US" sz="2600" dirty="0"/>
              <a:t>		~Continue at your </a:t>
            </a:r>
            <a:r>
              <a:rPr lang="en-US" sz="2600" dirty="0" smtClean="0"/>
              <a:t>College Credit Plus </a:t>
            </a:r>
            <a:r>
              <a:rPr lang="en-US" sz="2600" dirty="0"/>
              <a:t>college or university?</a:t>
            </a:r>
          </a:p>
          <a:p>
            <a:pPr>
              <a:buNone/>
              <a:defRPr/>
            </a:pPr>
            <a:r>
              <a:rPr lang="en-US" sz="2600" dirty="0"/>
              <a:t>		~Transfer to another institution?</a:t>
            </a:r>
          </a:p>
          <a:p>
            <a:pPr>
              <a:buNone/>
              <a:defRPr/>
            </a:pPr>
            <a:r>
              <a:rPr lang="en-US" sz="2600" dirty="0"/>
              <a:t>		 ~Explore a major or area of study?</a:t>
            </a:r>
          </a:p>
          <a:p>
            <a:pPr>
              <a:buNone/>
              <a:defRPr/>
            </a:pPr>
            <a:endParaRPr lang="en-US" sz="2600" dirty="0"/>
          </a:p>
          <a:p>
            <a:pPr>
              <a:defRPr/>
            </a:pPr>
            <a:r>
              <a:rPr lang="en-US" sz="2600" dirty="0"/>
              <a:t>TAG and OTM Course Selection (Creating Pathways)</a:t>
            </a:r>
          </a:p>
          <a:p>
            <a:pPr marL="0" indent="0">
              <a:buNone/>
              <a:defRPr/>
            </a:pPr>
            <a:r>
              <a:rPr lang="en-US" sz="2600" dirty="0" smtClean="0"/>
              <a:t>	You </a:t>
            </a:r>
            <a:r>
              <a:rPr lang="en-US" sz="2600" dirty="0"/>
              <a:t>may use </a:t>
            </a:r>
            <a:r>
              <a:rPr lang="en-US" sz="2600" dirty="0" smtClean="0">
                <a:solidFill>
                  <a:srgbClr val="C00000"/>
                </a:solidFill>
              </a:rPr>
              <a:t>www.transferology.com </a:t>
            </a:r>
            <a:r>
              <a:rPr lang="en-US" sz="2600" dirty="0"/>
              <a:t>and/or speak to an </a:t>
            </a:r>
            <a:r>
              <a:rPr lang="en-US" sz="2600" dirty="0" smtClean="0"/>
              <a:t>	academic advisor </a:t>
            </a:r>
            <a:r>
              <a:rPr lang="en-US" sz="2600" dirty="0"/>
              <a:t>to determine how PSEOP courses will </a:t>
            </a:r>
            <a:r>
              <a:rPr lang="en-US" sz="2600" dirty="0" smtClean="0"/>
              <a:t>	transfer </a:t>
            </a:r>
            <a:r>
              <a:rPr lang="en-US" sz="2600" dirty="0"/>
              <a:t>to </a:t>
            </a:r>
            <a:r>
              <a:rPr lang="en-US" sz="2600" dirty="0" smtClean="0"/>
              <a:t>another </a:t>
            </a:r>
            <a:r>
              <a:rPr lang="en-US" sz="2600" dirty="0"/>
              <a:t>college or university.</a:t>
            </a:r>
            <a:endParaRPr lang="en-US" sz="2600" dirty="0">
              <a:solidFill>
                <a:srgbClr val="FF0000"/>
              </a:solidFill>
            </a:endParaRPr>
          </a:p>
          <a:p>
            <a:pPr>
              <a:defRPr/>
            </a:pPr>
            <a:endParaRPr lang="en-US" sz="2800" dirty="0"/>
          </a:p>
          <a:p>
            <a:pPr marL="0" indent="0">
              <a:buNone/>
            </a:pPr>
            <a:endParaRPr lang="en-US" sz="3000" b="1" i="1" dirty="0" smtClean="0"/>
          </a:p>
          <a:p>
            <a:endParaRPr lang="en-US" dirty="0" smtClean="0"/>
          </a:p>
          <a:p>
            <a:endParaRPr lang="en-US" dirty="0"/>
          </a:p>
        </p:txBody>
      </p:sp>
    </p:spTree>
    <p:extLst>
      <p:ext uri="{BB962C8B-B14F-4D97-AF65-F5344CB8AC3E}">
        <p14:creationId xmlns="" xmlns:p14="http://schemas.microsoft.com/office/powerpoint/2010/main" val="46867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
        <p:nvSpPr>
          <p:cNvPr id="4" name="Title 3"/>
          <p:cNvSpPr>
            <a:spLocks noGrp="1"/>
          </p:cNvSpPr>
          <p:nvPr>
            <p:ph type="title"/>
          </p:nvPr>
        </p:nvSpPr>
        <p:spPr>
          <a:xfrm>
            <a:off x="457200" y="787400"/>
            <a:ext cx="8229600" cy="1143000"/>
          </a:xfrm>
        </p:spPr>
        <p:txBody>
          <a:bodyPr/>
          <a:lstStyle/>
          <a:p>
            <a:r>
              <a:rPr lang="en-US" b="1" dirty="0" smtClean="0">
                <a:cs typeface="Times New Roman" panose="02020603050405020304" pitchFamily="18" charset="0"/>
              </a:rPr>
              <a:t>For More Information:</a:t>
            </a:r>
            <a:endParaRPr lang="en-US" b="1" dirty="0">
              <a:cs typeface="Times New Roman" panose="02020603050405020304" pitchFamily="18" charset="0"/>
            </a:endParaRPr>
          </a:p>
        </p:txBody>
      </p:sp>
      <p:sp>
        <p:nvSpPr>
          <p:cNvPr id="5" name="Content Placeholder 4"/>
          <p:cNvSpPr>
            <a:spLocks noGrp="1"/>
          </p:cNvSpPr>
          <p:nvPr>
            <p:ph idx="1"/>
          </p:nvPr>
        </p:nvSpPr>
        <p:spPr>
          <a:xfrm>
            <a:off x="457200" y="1905000"/>
            <a:ext cx="8229600" cy="3759200"/>
          </a:xfrm>
        </p:spPr>
        <p:txBody>
          <a:bodyPr>
            <a:normAutofit fontScale="85000" lnSpcReduction="20000"/>
          </a:bodyPr>
          <a:lstStyle/>
          <a:p>
            <a:pPr marL="0" indent="0" algn="ctr">
              <a:buNone/>
            </a:pPr>
            <a:endParaRPr lang="en-US" sz="3000" b="1" i="1" dirty="0" smtClean="0">
              <a:solidFill>
                <a:srgbClr val="0070C0"/>
              </a:solidFill>
            </a:endParaRPr>
          </a:p>
          <a:p>
            <a:pPr marL="0" indent="0" algn="ctr">
              <a:buNone/>
            </a:pPr>
            <a:r>
              <a:rPr lang="en-US" sz="3000" b="1" u="sng" dirty="0" smtClean="0">
                <a:solidFill>
                  <a:srgbClr val="0070C0"/>
                </a:solidFill>
                <a:hlinkClick r:id="rId4"/>
              </a:rPr>
              <a:t>https://www.ohiohighered.org</a:t>
            </a:r>
            <a:endParaRPr lang="en-US" sz="3000" b="1" u="sng" dirty="0" smtClean="0">
              <a:solidFill>
                <a:srgbClr val="0070C0"/>
              </a:solidFill>
            </a:endParaRPr>
          </a:p>
          <a:p>
            <a:pPr marL="0" indent="0" algn="ctr">
              <a:buNone/>
            </a:pPr>
            <a:endParaRPr lang="en-US" sz="3000" b="1" i="1" u="sng" dirty="0" smtClean="0">
              <a:solidFill>
                <a:srgbClr val="0070C0"/>
              </a:solidFill>
            </a:endParaRPr>
          </a:p>
          <a:p>
            <a:pPr marL="0" indent="0" algn="ctr">
              <a:buNone/>
            </a:pPr>
            <a:r>
              <a:rPr lang="en-US" sz="3000" b="1" u="sng" dirty="0" smtClean="0">
                <a:solidFill>
                  <a:srgbClr val="0070C0"/>
                </a:solidFill>
              </a:rPr>
              <a:t>http://education.ohio.gov</a:t>
            </a:r>
            <a:endParaRPr lang="en-US" sz="3000" b="1" u="sng" dirty="0">
              <a:solidFill>
                <a:srgbClr val="0070C0"/>
              </a:solidFill>
            </a:endParaRPr>
          </a:p>
          <a:p>
            <a:pPr marL="0" indent="0" algn="ctr">
              <a:buNone/>
            </a:pPr>
            <a:endParaRPr lang="en-US" sz="3000" b="1" i="1" dirty="0" smtClean="0">
              <a:solidFill>
                <a:srgbClr val="0070C0"/>
              </a:solidFill>
            </a:endParaRPr>
          </a:p>
          <a:p>
            <a:pPr marL="0" indent="0" algn="ctr">
              <a:buNone/>
            </a:pPr>
            <a:r>
              <a:rPr lang="en-US" sz="3000" b="1" i="1" dirty="0" smtClean="0">
                <a:solidFill>
                  <a:srgbClr val="0070C0"/>
                </a:solidFill>
              </a:rPr>
              <a:t>Contact:</a:t>
            </a:r>
          </a:p>
          <a:p>
            <a:pPr marL="0" indent="0" algn="ctr">
              <a:buNone/>
            </a:pPr>
            <a:r>
              <a:rPr lang="en-US" sz="3000" b="1" i="1" dirty="0" smtClean="0">
                <a:solidFill>
                  <a:srgbClr val="0070C0"/>
                </a:solidFill>
              </a:rPr>
              <a:t> Kitt Horn, Off-Site Coordinator</a:t>
            </a:r>
          </a:p>
          <a:p>
            <a:pPr marL="0" indent="0" algn="ctr">
              <a:buNone/>
            </a:pPr>
            <a:r>
              <a:rPr lang="en-US" sz="3000" b="1" i="1" dirty="0" smtClean="0">
                <a:solidFill>
                  <a:srgbClr val="0070C0"/>
                </a:solidFill>
              </a:rPr>
              <a:t>(419) 995-8423</a:t>
            </a:r>
          </a:p>
          <a:p>
            <a:pPr marL="0" indent="0" algn="ctr">
              <a:buNone/>
            </a:pPr>
            <a:r>
              <a:rPr lang="en-US" sz="3000" b="1" i="1" dirty="0" smtClean="0">
                <a:solidFill>
                  <a:srgbClr val="0070C0"/>
                </a:solidFill>
              </a:rPr>
              <a:t>Horn.K@RhodesState.edu</a:t>
            </a:r>
          </a:p>
          <a:p>
            <a:endParaRPr lang="en-US" dirty="0" smtClean="0"/>
          </a:p>
          <a:p>
            <a:endParaRPr lang="en-US" dirty="0"/>
          </a:p>
        </p:txBody>
      </p:sp>
    </p:spTree>
    <p:extLst>
      <p:ext uri="{BB962C8B-B14F-4D97-AF65-F5344CB8AC3E}">
        <p14:creationId xmlns="" xmlns:p14="http://schemas.microsoft.com/office/powerpoint/2010/main" val="193831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solidFill>
              </a:rPr>
              <a:t>Students’ Postsecondary Credit Opportunities During High School</a:t>
            </a:r>
            <a:endParaRPr lang="en-US" sz="3600" b="1" dirty="0">
              <a:solidFill>
                <a:schemeClr val="tx2"/>
              </a:solidFill>
            </a:endParaRPr>
          </a:p>
        </p:txBody>
      </p:sp>
      <p:sp>
        <p:nvSpPr>
          <p:cNvPr id="3" name="Content Placeholder 2"/>
          <p:cNvSpPr>
            <a:spLocks noGrp="1"/>
          </p:cNvSpPr>
          <p:nvPr>
            <p:ph idx="1"/>
          </p:nvPr>
        </p:nvSpPr>
        <p:spPr>
          <a:xfrm>
            <a:off x="334503" y="1023612"/>
            <a:ext cx="8352296" cy="4996189"/>
          </a:xfrm>
        </p:spPr>
        <p:txBody>
          <a:bodyPr>
            <a:normAutofit lnSpcReduction="10000"/>
          </a:bodyPr>
          <a:lstStyle/>
          <a:p>
            <a:pPr marL="0" indent="0" algn="ctr">
              <a:buNone/>
            </a:pPr>
            <a:endParaRPr lang="en-US" sz="2800" b="1" dirty="0" smtClean="0"/>
          </a:p>
          <a:p>
            <a:pPr marL="0" indent="0" algn="ctr">
              <a:buNone/>
            </a:pPr>
            <a:endParaRPr lang="en-US" dirty="0" smtClean="0"/>
          </a:p>
          <a:p>
            <a:pPr marL="0" indent="0">
              <a:buNone/>
            </a:pPr>
            <a:r>
              <a:rPr lang="en-US" dirty="0" smtClean="0"/>
              <a:t>Articulated Credit	        	</a:t>
            </a:r>
            <a:r>
              <a:rPr lang="en-US" dirty="0" err="1" smtClean="0"/>
              <a:t>Transcripted</a:t>
            </a:r>
            <a:r>
              <a:rPr lang="en-US" dirty="0" smtClean="0"/>
              <a:t> Credit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Secondary Career Technical Alignment Initiative (SCTAI)</a:t>
            </a:r>
          </a:p>
          <a:p>
            <a:pPr marL="0" indent="0">
              <a:buNone/>
            </a:pPr>
            <a:r>
              <a:rPr lang="en-US" sz="1200" dirty="0" smtClean="0"/>
              <a:t>CTE – Career and Technical Education</a:t>
            </a:r>
            <a:endParaRPr lang="en-US" sz="1200" dirty="0"/>
          </a:p>
        </p:txBody>
      </p:sp>
      <p:sp>
        <p:nvSpPr>
          <p:cNvPr id="5" name="Curved Right Arrow 4"/>
          <p:cNvSpPr/>
          <p:nvPr/>
        </p:nvSpPr>
        <p:spPr>
          <a:xfrm>
            <a:off x="3073830" y="2819320"/>
            <a:ext cx="431370" cy="1066880"/>
          </a:xfrm>
          <a:prstGeom prst="curvedRightArrow">
            <a:avLst>
              <a:gd name="adj1" fmla="val 25000"/>
              <a:gd name="adj2" fmla="val 37699"/>
              <a:gd name="adj3" fmla="val 44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81000" y="4092795"/>
            <a:ext cx="250233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Statewide Articulated Agreement </a:t>
            </a:r>
            <a:r>
              <a:rPr lang="en-US" dirty="0" smtClean="0"/>
              <a:t>offering SCTAI courses</a:t>
            </a:r>
            <a:endParaRPr lang="en-US" sz="1400" dirty="0"/>
          </a:p>
        </p:txBody>
      </p:sp>
      <p:sp>
        <p:nvSpPr>
          <p:cNvPr id="7" name="TextBox 6"/>
          <p:cNvSpPr txBox="1"/>
          <p:nvPr/>
        </p:nvSpPr>
        <p:spPr>
          <a:xfrm>
            <a:off x="3057267" y="4082465"/>
            <a:ext cx="25649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Bilateral Agreement </a:t>
            </a:r>
            <a:r>
              <a:rPr lang="en-US" dirty="0" smtClean="0"/>
              <a:t>offering CTE content for local articulated credit</a:t>
            </a:r>
            <a:endParaRPr lang="en-US" sz="1400" dirty="0"/>
          </a:p>
        </p:txBody>
      </p:sp>
      <p:sp>
        <p:nvSpPr>
          <p:cNvPr id="9" name="Down Arrow 8"/>
          <p:cNvSpPr/>
          <p:nvPr/>
        </p:nvSpPr>
        <p:spPr>
          <a:xfrm>
            <a:off x="7161315" y="2971760"/>
            <a:ext cx="46794"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Left Arrow 9"/>
          <p:cNvSpPr/>
          <p:nvPr/>
        </p:nvSpPr>
        <p:spPr>
          <a:xfrm>
            <a:off x="1181100" y="2781221"/>
            <a:ext cx="451064" cy="11049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22234" y="4035500"/>
            <a:ext cx="3369366" cy="114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417063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solidFill>
              </a:rPr>
              <a:t>All secondary college credit opportunities are not the same</a:t>
            </a:r>
            <a:endParaRPr lang="en-US" sz="3600" b="1" dirty="0">
              <a:solidFill>
                <a:schemeClr val="tx2"/>
              </a:solidFill>
            </a:endParaRPr>
          </a:p>
        </p:txBody>
      </p:sp>
      <p:sp>
        <p:nvSpPr>
          <p:cNvPr id="3" name="Content Placeholder 2"/>
          <p:cNvSpPr>
            <a:spLocks noGrp="1"/>
          </p:cNvSpPr>
          <p:nvPr>
            <p:ph idx="1"/>
          </p:nvPr>
        </p:nvSpPr>
        <p:spPr>
          <a:xfrm>
            <a:off x="304800" y="1143000"/>
            <a:ext cx="8352296" cy="4996189"/>
          </a:xfrm>
        </p:spPr>
        <p:txBody>
          <a:bodyPr>
            <a:normAutofit lnSpcReduction="10000"/>
          </a:bodyPr>
          <a:lstStyle/>
          <a:p>
            <a:pPr marL="0" indent="0" algn="ctr">
              <a:buNone/>
            </a:pPr>
            <a:r>
              <a:rPr lang="en-US" sz="2800" dirty="0" smtClean="0"/>
              <a:t>    </a:t>
            </a:r>
          </a:p>
          <a:p>
            <a:pPr marL="0" indent="0">
              <a:buNone/>
            </a:pPr>
            <a:r>
              <a:rPr lang="en-US" dirty="0" smtClean="0"/>
              <a:t>Advanced Placement </a:t>
            </a:r>
            <a:r>
              <a:rPr lang="en-US" sz="2100" dirty="0" smtClean="0"/>
              <a:t>requires a third-party assessment, a score of 3 or above for guaranteed University System of Ohio credit upon enrollment in a USO (University System of Ohio) institution.</a:t>
            </a:r>
          </a:p>
          <a:p>
            <a:pPr marL="0" indent="0">
              <a:buNone/>
            </a:pPr>
            <a:endParaRPr lang="en-US" dirty="0" smtClean="0"/>
          </a:p>
          <a:p>
            <a:pPr marL="0" indent="0">
              <a:buNone/>
            </a:pPr>
            <a:r>
              <a:rPr lang="en-US" dirty="0" smtClean="0"/>
              <a:t>Articulated Credit</a:t>
            </a:r>
            <a:r>
              <a:rPr lang="en-US" dirty="0"/>
              <a:t> </a:t>
            </a:r>
            <a:r>
              <a:rPr lang="en-US" sz="2000" dirty="0" smtClean="0"/>
              <a:t>is </a:t>
            </a:r>
            <a:r>
              <a:rPr lang="en-US" sz="2000" dirty="0"/>
              <a:t>not recognized on a student’s college transcript </a:t>
            </a:r>
            <a:r>
              <a:rPr lang="en-US" sz="2000" dirty="0" smtClean="0"/>
              <a:t>until </a:t>
            </a:r>
            <a:r>
              <a:rPr lang="en-US" sz="2000" dirty="0"/>
              <a:t>that student subsequently enrolls in a college that is authorized to confer the particular credit.</a:t>
            </a:r>
          </a:p>
          <a:p>
            <a:pPr marL="0" indent="0">
              <a:buNone/>
            </a:pPr>
            <a:endParaRPr lang="en-US" dirty="0" smtClean="0"/>
          </a:p>
          <a:p>
            <a:pPr marL="0" indent="0">
              <a:buNone/>
            </a:pPr>
            <a:r>
              <a:rPr lang="en-US" dirty="0" err="1" smtClean="0"/>
              <a:t>Transcripted</a:t>
            </a:r>
            <a:r>
              <a:rPr lang="en-US" dirty="0" smtClean="0"/>
              <a:t> Credit </a:t>
            </a:r>
            <a:r>
              <a:rPr lang="en-US" sz="2000" dirty="0" smtClean="0"/>
              <a:t>is recognized on the student’s college transcript upon successful completion of the college course. The high school student is enrolled at the college at the time the student is taking the college course.</a:t>
            </a:r>
            <a:endParaRPr lang="en-US" sz="2000"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3826693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College Credit Plus (CCP)</a:t>
            </a:r>
            <a:endParaRPr lang="en-US" b="1" dirty="0"/>
          </a:p>
        </p:txBody>
      </p:sp>
      <p:sp>
        <p:nvSpPr>
          <p:cNvPr id="2" name="Content Placeholder 1"/>
          <p:cNvSpPr>
            <a:spLocks noGrp="1"/>
          </p:cNvSpPr>
          <p:nvPr>
            <p:ph idx="1"/>
          </p:nvPr>
        </p:nvSpPr>
        <p:spPr>
          <a:xfrm>
            <a:off x="609600" y="1600200"/>
            <a:ext cx="8229600" cy="4370280"/>
          </a:xfrm>
        </p:spPr>
        <p:txBody>
          <a:bodyPr>
            <a:noAutofit/>
          </a:bodyPr>
          <a:lstStyle/>
          <a:p>
            <a:pPr lvl="0" defTabSz="457200">
              <a:spcBef>
                <a:spcPts val="0"/>
              </a:spcBef>
              <a:spcAft>
                <a:spcPts val="1200"/>
              </a:spcAft>
              <a:buClr>
                <a:srgbClr val="005E92"/>
              </a:buClr>
              <a:buFont typeface="Wingdings" charset="2"/>
              <a:buChar char="§"/>
            </a:pPr>
            <a:endParaRPr lang="en-US" sz="2000" dirty="0" smtClean="0">
              <a:solidFill>
                <a:srgbClr val="313332"/>
              </a:solidFill>
              <a:latin typeface="Helvetica"/>
              <a:cs typeface="Helvetica"/>
            </a:endParaRPr>
          </a:p>
          <a:p>
            <a:pPr lvl="0" defTabSz="457200">
              <a:spcBef>
                <a:spcPts val="0"/>
              </a:spcBef>
              <a:spcAft>
                <a:spcPts val="1200"/>
              </a:spcAft>
              <a:buClr>
                <a:srgbClr val="005E92"/>
              </a:buClr>
              <a:buFont typeface="Wingdings" charset="2"/>
              <a:buChar char="§"/>
            </a:pPr>
            <a:r>
              <a:rPr lang="en-US" sz="2800" dirty="0" smtClean="0">
                <a:solidFill>
                  <a:srgbClr val="313332"/>
                </a:solidFill>
                <a:latin typeface="Helvetica"/>
                <a:cs typeface="Helvetica"/>
              </a:rPr>
              <a:t>CCP replaces </a:t>
            </a:r>
            <a:r>
              <a:rPr lang="en-US" sz="2800" dirty="0">
                <a:solidFill>
                  <a:srgbClr val="313332"/>
                </a:solidFill>
                <a:latin typeface="Helvetica"/>
                <a:cs typeface="Helvetica"/>
              </a:rPr>
              <a:t>Ohio’s </a:t>
            </a:r>
            <a:r>
              <a:rPr lang="en-US" sz="2800" dirty="0" smtClean="0">
                <a:solidFill>
                  <a:srgbClr val="313332"/>
                </a:solidFill>
                <a:latin typeface="Helvetica"/>
                <a:cs typeface="Helvetica"/>
              </a:rPr>
              <a:t>Post-Secondary </a:t>
            </a:r>
            <a:r>
              <a:rPr lang="en-US" sz="2800" dirty="0">
                <a:solidFill>
                  <a:srgbClr val="313332"/>
                </a:solidFill>
                <a:latin typeface="Helvetica"/>
                <a:cs typeface="Helvetica"/>
              </a:rPr>
              <a:t>Enrollment Options program (PSEO) and all alternative dual enrollment </a:t>
            </a:r>
            <a:r>
              <a:rPr lang="en-US" sz="2800" dirty="0" smtClean="0">
                <a:solidFill>
                  <a:srgbClr val="313332"/>
                </a:solidFill>
                <a:latin typeface="Helvetica"/>
                <a:cs typeface="Helvetica"/>
              </a:rPr>
              <a:t>programs previously governed by Ohio Revised Code Chapter 3365.</a:t>
            </a:r>
          </a:p>
          <a:p>
            <a:pPr lvl="0" defTabSz="457200">
              <a:spcBef>
                <a:spcPts val="0"/>
              </a:spcBef>
              <a:spcAft>
                <a:spcPts val="1200"/>
              </a:spcAft>
              <a:buClr>
                <a:srgbClr val="005E92"/>
              </a:buClr>
              <a:buFont typeface="Wingdings" charset="2"/>
              <a:buChar char="§"/>
            </a:pPr>
            <a:r>
              <a:rPr lang="en-US" sz="2800" dirty="0" smtClean="0">
                <a:solidFill>
                  <a:srgbClr val="313332"/>
                </a:solidFill>
                <a:latin typeface="Helvetica"/>
                <a:cs typeface="Helvetica"/>
              </a:rPr>
              <a:t>Governor Kasich signed H.B. 487 into law on June 16, 2014.</a:t>
            </a:r>
            <a:endParaRPr lang="en-US" sz="2000" dirty="0">
              <a:solidFill>
                <a:srgbClr val="313332"/>
              </a:solidFill>
              <a:latin typeface="Helvetica"/>
              <a:cs typeface="Helvetica"/>
            </a:endParaRPr>
          </a:p>
          <a:p>
            <a:pPr lvl="0" defTabSz="457200">
              <a:spcBef>
                <a:spcPts val="0"/>
              </a:spcBef>
              <a:spcAft>
                <a:spcPts val="1200"/>
              </a:spcAft>
              <a:buClr>
                <a:srgbClr val="005E92"/>
              </a:buClr>
              <a:buFont typeface="Wingdings" charset="2"/>
              <a:buChar char="§"/>
            </a:pPr>
            <a:r>
              <a:rPr lang="en-US" sz="2800" dirty="0" smtClean="0">
                <a:solidFill>
                  <a:srgbClr val="313332"/>
                </a:solidFill>
                <a:latin typeface="Helvetica"/>
                <a:cs typeface="Helvetica"/>
              </a:rPr>
              <a:t>CCP </a:t>
            </a:r>
            <a:r>
              <a:rPr lang="en-US" sz="2800" dirty="0">
                <a:solidFill>
                  <a:srgbClr val="313332"/>
                </a:solidFill>
                <a:latin typeface="Helvetica"/>
                <a:cs typeface="Helvetica"/>
              </a:rPr>
              <a:t>program </a:t>
            </a:r>
            <a:r>
              <a:rPr lang="en-US" sz="2800" dirty="0" smtClean="0">
                <a:solidFill>
                  <a:srgbClr val="313332"/>
                </a:solidFill>
                <a:latin typeface="Helvetica"/>
                <a:cs typeface="Helvetica"/>
              </a:rPr>
              <a:t>operational 2015/16 </a:t>
            </a:r>
            <a:r>
              <a:rPr lang="en-US" sz="2800" dirty="0">
                <a:solidFill>
                  <a:srgbClr val="313332"/>
                </a:solidFill>
                <a:latin typeface="Helvetica"/>
                <a:cs typeface="Helvetica"/>
              </a:rPr>
              <a:t>school </a:t>
            </a:r>
            <a:r>
              <a:rPr lang="en-US" sz="2800" dirty="0" smtClean="0">
                <a:solidFill>
                  <a:srgbClr val="313332"/>
                </a:solidFill>
                <a:latin typeface="Helvetica"/>
                <a:cs typeface="Helvetica"/>
              </a:rPr>
              <a:t>year.</a:t>
            </a:r>
            <a:endParaRPr lang="en-US" sz="2800" dirty="0" smtClean="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2978125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38200"/>
          </a:xfrm>
        </p:spPr>
        <p:txBody>
          <a:bodyPr>
            <a:normAutofit/>
          </a:bodyPr>
          <a:lstStyle/>
          <a:p>
            <a:r>
              <a:rPr lang="en-US" b="1" dirty="0" smtClean="0"/>
              <a:t>College Credit Plus</a:t>
            </a:r>
            <a:endParaRPr lang="en-US" b="1" dirty="0"/>
          </a:p>
        </p:txBody>
      </p:sp>
      <p:sp>
        <p:nvSpPr>
          <p:cNvPr id="2" name="Content Placeholder 1"/>
          <p:cNvSpPr>
            <a:spLocks noGrp="1"/>
          </p:cNvSpPr>
          <p:nvPr>
            <p:ph idx="1"/>
          </p:nvPr>
        </p:nvSpPr>
        <p:spPr>
          <a:xfrm>
            <a:off x="228600" y="1600201"/>
            <a:ext cx="8610600" cy="4407091"/>
          </a:xfrm>
        </p:spPr>
        <p:txBody>
          <a:bodyPr>
            <a:normAutofit/>
          </a:bodyPr>
          <a:lstStyle/>
          <a:p>
            <a:pPr marL="0" indent="0">
              <a:buNone/>
            </a:pPr>
            <a:r>
              <a:rPr lang="en-US" sz="2800" b="1" dirty="0" smtClean="0"/>
              <a:t>REQUIRES TWO FUNDAMENTAL CONDITIONS</a:t>
            </a:r>
            <a:r>
              <a:rPr lang="en-US" sz="2800" dirty="0" smtClean="0"/>
              <a:t>:</a:t>
            </a:r>
          </a:p>
          <a:p>
            <a:pPr marL="0" indent="0">
              <a:buNone/>
            </a:pPr>
            <a:endParaRPr lang="en-US" dirty="0" smtClean="0"/>
          </a:p>
          <a:p>
            <a:pPr marL="514350" indent="-514350">
              <a:buFont typeface="+mj-lt"/>
              <a:buAutoNum type="arabicPeriod"/>
            </a:pPr>
            <a:r>
              <a:rPr lang="en-US" dirty="0" smtClean="0"/>
              <a:t>Student must be </a:t>
            </a:r>
            <a:r>
              <a:rPr lang="en-US" b="1" i="1" dirty="0" smtClean="0"/>
              <a:t>enrolled</a:t>
            </a:r>
            <a:r>
              <a:rPr lang="en-US" dirty="0" smtClean="0"/>
              <a:t> in both college and high school.</a:t>
            </a:r>
          </a:p>
          <a:p>
            <a:pPr marL="0" indent="0">
              <a:buNone/>
            </a:pPr>
            <a:endParaRPr lang="en-US" dirty="0" smtClean="0"/>
          </a:p>
          <a:p>
            <a:pPr marL="514350" indent="-514350">
              <a:buFont typeface="+mj-lt"/>
              <a:buAutoNum type="arabicPeriod" startAt="2"/>
            </a:pPr>
            <a:r>
              <a:rPr lang="en-US" dirty="0" smtClean="0"/>
              <a:t>Student earn </a:t>
            </a:r>
            <a:r>
              <a:rPr lang="en-US" b="1" i="1" dirty="0" err="1" smtClean="0"/>
              <a:t>transcripted</a:t>
            </a:r>
            <a:r>
              <a:rPr lang="en-US" dirty="0"/>
              <a:t> college </a:t>
            </a:r>
            <a:r>
              <a:rPr lang="en-US" dirty="0" smtClean="0"/>
              <a:t>and high school credit upon successful completion of the course. </a:t>
            </a:r>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703637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b="1" dirty="0" smtClean="0"/>
              <a:t>CCP Participation</a:t>
            </a:r>
            <a:endParaRPr lang="en-US" b="1" dirty="0"/>
          </a:p>
        </p:txBody>
      </p:sp>
      <p:sp>
        <p:nvSpPr>
          <p:cNvPr id="2" name="Content Placeholder 1"/>
          <p:cNvSpPr>
            <a:spLocks noGrp="1"/>
          </p:cNvSpPr>
          <p:nvPr>
            <p:ph idx="1"/>
          </p:nvPr>
        </p:nvSpPr>
        <p:spPr>
          <a:xfrm>
            <a:off x="457200" y="1143000"/>
            <a:ext cx="8229600" cy="4927600"/>
          </a:xfrm>
        </p:spPr>
        <p:txBody>
          <a:bodyPr>
            <a:normAutofit fontScale="70000" lnSpcReduction="20000"/>
          </a:bodyPr>
          <a:lstStyle/>
          <a:p>
            <a:pPr marL="0" indent="0">
              <a:buNone/>
            </a:pPr>
            <a:r>
              <a:rPr lang="en-US" dirty="0" smtClean="0"/>
              <a:t>•</a:t>
            </a:r>
            <a:r>
              <a:rPr lang="en-US" b="1" dirty="0"/>
              <a:t>All public districts and public institutions of higher education (IHE) must allow college-ready students, grades 7-12, who qualify for college admission to participate. </a:t>
            </a:r>
            <a:endParaRPr lang="en-US" b="1" dirty="0" smtClean="0"/>
          </a:p>
          <a:p>
            <a:pPr marL="0" indent="0">
              <a:buNone/>
            </a:pPr>
            <a:endParaRPr lang="en-US" b="1" dirty="0"/>
          </a:p>
          <a:p>
            <a:pPr marL="0" indent="0">
              <a:buNone/>
            </a:pPr>
            <a:r>
              <a:rPr lang="en-US" b="1" dirty="0"/>
              <a:t>•All nonpublic secondary schools must allow college-ready students, grades 7-12, who qualify for college admission and receive state funding to participate. </a:t>
            </a:r>
            <a:endParaRPr lang="en-US" b="1" dirty="0" smtClean="0"/>
          </a:p>
          <a:p>
            <a:pPr marL="0" indent="0">
              <a:buNone/>
            </a:pPr>
            <a:endParaRPr lang="en-US" b="1" dirty="0"/>
          </a:p>
          <a:p>
            <a:pPr marL="0" indent="0">
              <a:buNone/>
            </a:pPr>
            <a:r>
              <a:rPr lang="en-US" b="1" dirty="0"/>
              <a:t>•All nonpublic postsecondary schools may participate. </a:t>
            </a:r>
            <a:endParaRPr lang="en-US" b="1" dirty="0" smtClean="0"/>
          </a:p>
          <a:p>
            <a:pPr marL="0" indent="0">
              <a:buNone/>
            </a:pPr>
            <a:endParaRPr lang="en-US" b="1" dirty="0"/>
          </a:p>
          <a:p>
            <a:pPr marL="0" indent="0">
              <a:buNone/>
            </a:pPr>
            <a:r>
              <a:rPr lang="en-US" b="1" dirty="0"/>
              <a:t>•Each participating IHE must consistently apply its established admission standards. In conjunction with those standards and prior to making a final admission decision, the IHE shall evaluate the student against one of the standards identified in the "Uniform Statewide Standards for Remediation-Free Status.” </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278792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Student Qualifications</a:t>
            </a:r>
            <a:endParaRPr lang="en-US" b="1" dirty="0"/>
          </a:p>
        </p:txBody>
      </p:sp>
      <p:sp>
        <p:nvSpPr>
          <p:cNvPr id="2" name="Content Placeholder 1"/>
          <p:cNvSpPr>
            <a:spLocks noGrp="1"/>
          </p:cNvSpPr>
          <p:nvPr>
            <p:ph idx="1"/>
          </p:nvPr>
        </p:nvSpPr>
        <p:spPr>
          <a:xfrm>
            <a:off x="457200" y="1447800"/>
            <a:ext cx="8229600" cy="4495800"/>
          </a:xfrm>
        </p:spPr>
        <p:txBody>
          <a:bodyPr>
            <a:normAutofit/>
          </a:bodyPr>
          <a:lstStyle/>
          <a:p>
            <a:pPr marL="0" marR="0" indent="0">
              <a:lnSpc>
                <a:spcPct val="115000"/>
              </a:lnSpc>
              <a:spcBef>
                <a:spcPts val="0"/>
              </a:spcBef>
              <a:spcAft>
                <a:spcPts val="0"/>
              </a:spcAft>
              <a:buNone/>
            </a:pPr>
            <a:endParaRPr lang="en-US" dirty="0" smtClean="0">
              <a:latin typeface="Times New Roman"/>
              <a:ea typeface="Calibri"/>
              <a:cs typeface="Times New Roman"/>
            </a:endParaRPr>
          </a:p>
          <a:p>
            <a:pPr marL="0" indent="0">
              <a:lnSpc>
                <a:spcPct val="115000"/>
              </a:lnSpc>
              <a:spcBef>
                <a:spcPts val="0"/>
              </a:spcBef>
              <a:buNone/>
            </a:pPr>
            <a:endParaRPr lang="en-US" sz="2000" dirty="0">
              <a:solidFill>
                <a:srgbClr val="C00000"/>
              </a:solidFill>
              <a:latin typeface="Calibri"/>
              <a:ea typeface="Calibri"/>
              <a:cs typeface="Times New Roman"/>
            </a:endParaRPr>
          </a:p>
          <a:p>
            <a:endParaRPr lang="en-US"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
        <p:nvSpPr>
          <p:cNvPr id="7" name="Rectangle 6"/>
          <p:cNvSpPr/>
          <p:nvPr/>
        </p:nvSpPr>
        <p:spPr>
          <a:xfrm>
            <a:off x="228600" y="1371600"/>
            <a:ext cx="8839200" cy="4431983"/>
          </a:xfrm>
          <a:prstGeom prst="rect">
            <a:avLst/>
          </a:prstGeom>
        </p:spPr>
        <p:txBody>
          <a:bodyPr wrap="square">
            <a:spAutoFit/>
          </a:bodyPr>
          <a:lstStyle/>
          <a:p>
            <a:r>
              <a:rPr lang="en-US" sz="2400" b="1" dirty="0"/>
              <a:t>College Readiness Indicators – assessment thresholds to guarantee “remediation free” </a:t>
            </a:r>
            <a:r>
              <a:rPr lang="en-US" sz="2400" b="1" dirty="0" smtClean="0"/>
              <a:t>status at </a:t>
            </a:r>
            <a:r>
              <a:rPr lang="en-US" sz="2400" b="1" dirty="0"/>
              <a:t>any public post‐secondary institution in </a:t>
            </a:r>
            <a:r>
              <a:rPr lang="en-US" sz="2400" b="1" dirty="0" smtClean="0"/>
              <a:t>Ohio</a:t>
            </a:r>
          </a:p>
          <a:p>
            <a:endParaRPr lang="en-US" b="1" dirty="0"/>
          </a:p>
          <a:p>
            <a:r>
              <a:rPr lang="en-US" dirty="0"/>
              <a:t>A student who meets or exceeds the following thresholds will be deemed as remediation free and eligible to enroll in a college credit‐bearing course at any of</a:t>
            </a:r>
          </a:p>
          <a:p>
            <a:r>
              <a:rPr lang="en-US" dirty="0"/>
              <a:t>Ohio’s public institution of higher education</a:t>
            </a:r>
            <a:r>
              <a:rPr lang="en-US" dirty="0" smtClean="0"/>
              <a:t>.</a:t>
            </a:r>
          </a:p>
          <a:p>
            <a:endParaRPr lang="en-US" dirty="0"/>
          </a:p>
          <a:p>
            <a:pPr marL="342900" indent="-342900">
              <a:buFont typeface="Wingdings" panose="05000000000000000000" pitchFamily="2" charset="2"/>
              <a:buChar char="ü"/>
            </a:pPr>
            <a:r>
              <a:rPr lang="en-US" sz="2400" dirty="0" smtClean="0"/>
              <a:t>ACT English </a:t>
            </a:r>
            <a:r>
              <a:rPr lang="en-US" sz="2400" dirty="0"/>
              <a:t>Sub Score 18 </a:t>
            </a:r>
            <a:r>
              <a:rPr lang="en-US" sz="2400" dirty="0" smtClean="0"/>
              <a:t>or Compass Reading </a:t>
            </a:r>
            <a:r>
              <a:rPr lang="en-US" sz="2400" dirty="0"/>
              <a:t>Scale Score </a:t>
            </a:r>
            <a:r>
              <a:rPr lang="en-US" sz="2400" dirty="0" smtClean="0"/>
              <a:t>74</a:t>
            </a:r>
          </a:p>
          <a:p>
            <a:endParaRPr lang="en-US" sz="2400" dirty="0"/>
          </a:p>
          <a:p>
            <a:pPr marL="342900" indent="-342900">
              <a:buFont typeface="Wingdings" panose="05000000000000000000" pitchFamily="2" charset="2"/>
              <a:buChar char="ü"/>
            </a:pPr>
            <a:r>
              <a:rPr lang="en-US" sz="2400" dirty="0" smtClean="0"/>
              <a:t>ACT Reading </a:t>
            </a:r>
            <a:r>
              <a:rPr lang="en-US" sz="2400" dirty="0"/>
              <a:t>Sub Score 21 </a:t>
            </a:r>
            <a:endParaRPr lang="en-US" sz="2400" dirty="0" smtClean="0"/>
          </a:p>
          <a:p>
            <a:endParaRPr lang="en-US" sz="2400" dirty="0" smtClean="0"/>
          </a:p>
          <a:p>
            <a:pPr marL="342900" indent="-342900">
              <a:buFont typeface="Wingdings" panose="05000000000000000000" pitchFamily="2" charset="2"/>
              <a:buChar char="ü"/>
            </a:pPr>
            <a:r>
              <a:rPr lang="en-US" sz="2400" dirty="0" smtClean="0"/>
              <a:t>ACT Mathematics </a:t>
            </a:r>
            <a:r>
              <a:rPr lang="en-US" sz="2400" dirty="0"/>
              <a:t>Sub Score 22 </a:t>
            </a:r>
            <a:r>
              <a:rPr lang="en-US" sz="2400" dirty="0" smtClean="0"/>
              <a:t>or Compass </a:t>
            </a:r>
            <a:r>
              <a:rPr lang="it-IT" sz="2400" dirty="0" smtClean="0"/>
              <a:t> </a:t>
            </a:r>
            <a:r>
              <a:rPr lang="it-IT" sz="2400" dirty="0"/>
              <a:t>Algebra Scale Score 52</a:t>
            </a:r>
            <a:endParaRPr lang="en-US" sz="2400" dirty="0"/>
          </a:p>
        </p:txBody>
      </p:sp>
    </p:spTree>
    <p:extLst>
      <p:ext uri="{BB962C8B-B14F-4D97-AF65-F5344CB8AC3E}">
        <p14:creationId xmlns="" xmlns:p14="http://schemas.microsoft.com/office/powerpoint/2010/main" val="91245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Secondary Schools Must…</a:t>
            </a:r>
            <a:endParaRPr lang="en-US" b="1" dirty="0"/>
          </a:p>
        </p:txBody>
      </p:sp>
      <p:sp>
        <p:nvSpPr>
          <p:cNvPr id="2" name="Content Placeholder 1"/>
          <p:cNvSpPr>
            <a:spLocks noGrp="1"/>
          </p:cNvSpPr>
          <p:nvPr>
            <p:ph idx="1"/>
          </p:nvPr>
        </p:nvSpPr>
        <p:spPr>
          <a:xfrm>
            <a:off x="533400" y="1066800"/>
            <a:ext cx="8229600" cy="5003799"/>
          </a:xfrm>
        </p:spPr>
        <p:txBody>
          <a:bodyPr>
            <a:normAutofit fontScale="32500" lnSpcReduction="20000"/>
          </a:bodyPr>
          <a:lstStyle/>
          <a:p>
            <a:pPr marL="0" indent="0">
              <a:buNone/>
            </a:pPr>
            <a:endParaRPr lang="en-US" dirty="0"/>
          </a:p>
          <a:p>
            <a:r>
              <a:rPr lang="en-US" sz="5500" b="1" dirty="0" smtClean="0"/>
              <a:t>Provide </a:t>
            </a:r>
            <a:r>
              <a:rPr lang="en-US" sz="5500" b="1" dirty="0"/>
              <a:t>program information prior to March 1 to grades 6 to 11 </a:t>
            </a:r>
            <a:endParaRPr lang="en-US" sz="5500" b="1" dirty="0" smtClean="0"/>
          </a:p>
          <a:p>
            <a:endParaRPr lang="en-US" sz="5500" dirty="0"/>
          </a:p>
          <a:p>
            <a:r>
              <a:rPr lang="en-US" sz="5500" b="1" dirty="0" smtClean="0"/>
              <a:t>Provide </a:t>
            </a:r>
            <a:r>
              <a:rPr lang="en-US" sz="5500" b="1" dirty="0"/>
              <a:t>counseling services to interested students grades 6 to 11 </a:t>
            </a:r>
            <a:endParaRPr lang="en-US" sz="5500" b="1" dirty="0" smtClean="0"/>
          </a:p>
          <a:p>
            <a:endParaRPr lang="en-US" sz="5500" dirty="0"/>
          </a:p>
          <a:p>
            <a:r>
              <a:rPr lang="en-US" sz="5500" b="1" dirty="0" smtClean="0"/>
              <a:t>Verify </a:t>
            </a:r>
            <a:r>
              <a:rPr lang="en-US" sz="5500" b="1" dirty="0"/>
              <a:t>each CCP student is not taking more than 30 college credit hours per academic year and not more than 120 college credit hours in high school. </a:t>
            </a:r>
            <a:endParaRPr lang="en-US" sz="5500" b="1" dirty="0" smtClean="0"/>
          </a:p>
          <a:p>
            <a:endParaRPr lang="en-US" sz="5500" dirty="0"/>
          </a:p>
          <a:p>
            <a:r>
              <a:rPr lang="en-US" sz="5500" b="1" dirty="0" smtClean="0"/>
              <a:t>Assure </a:t>
            </a:r>
            <a:r>
              <a:rPr lang="en-US" sz="5500" b="1" dirty="0"/>
              <a:t>each student does not exceed full-time status. Calculate full-time status as follows: </a:t>
            </a:r>
            <a:endParaRPr lang="en-US" sz="5500" dirty="0"/>
          </a:p>
          <a:p>
            <a:endParaRPr lang="en-US" sz="5500" dirty="0"/>
          </a:p>
          <a:p>
            <a:pPr marL="0" indent="0">
              <a:buNone/>
            </a:pPr>
            <a:r>
              <a:rPr lang="en-US" sz="5500" b="1" dirty="0"/>
              <a:t>1)Determine student’s number of high school ONLY units, </a:t>
            </a:r>
            <a:endParaRPr lang="en-US" sz="5500" dirty="0"/>
          </a:p>
          <a:p>
            <a:pPr marL="0" indent="0">
              <a:buNone/>
            </a:pPr>
            <a:r>
              <a:rPr lang="en-US" sz="5500" b="1" dirty="0"/>
              <a:t>2)Multiply that number by 3, and </a:t>
            </a:r>
            <a:endParaRPr lang="en-US" sz="5500" dirty="0"/>
          </a:p>
          <a:p>
            <a:pPr marL="0" indent="0">
              <a:buNone/>
            </a:pPr>
            <a:r>
              <a:rPr lang="en-US" sz="5500" b="1" dirty="0"/>
              <a:t>3)Subtract the result from the number 30. </a:t>
            </a:r>
            <a:endParaRPr lang="en-US" sz="5500" dirty="0"/>
          </a:p>
          <a:p>
            <a:pPr marL="0" indent="0">
              <a:buNone/>
            </a:pPr>
            <a:r>
              <a:rPr lang="en-US" sz="5500" b="1" dirty="0"/>
              <a:t>4)That number is the total number of college credits that CCP student may earn that academic year. </a:t>
            </a:r>
            <a:endParaRPr lang="en-US" sz="5500" dirty="0"/>
          </a:p>
          <a:p>
            <a:pPr marL="0" indent="0">
              <a:buNone/>
            </a:pPr>
            <a:endParaRPr lang="en-US" sz="5500" dirty="0"/>
          </a:p>
          <a:p>
            <a:pPr marL="0" indent="0" algn="r">
              <a:buNone/>
            </a:pPr>
            <a:r>
              <a:rPr lang="en-US" sz="5500" dirty="0"/>
              <a:t>Continued </a:t>
            </a:r>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866159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b="1" dirty="0" smtClean="0"/>
              <a:t>Secondary </a:t>
            </a:r>
            <a:r>
              <a:rPr lang="en-US" b="1" dirty="0"/>
              <a:t>Schools Must… </a:t>
            </a:r>
          </a:p>
        </p:txBody>
      </p:sp>
      <p:sp>
        <p:nvSpPr>
          <p:cNvPr id="2" name="Content Placeholder 1"/>
          <p:cNvSpPr>
            <a:spLocks noGrp="1"/>
          </p:cNvSpPr>
          <p:nvPr>
            <p:ph idx="1"/>
          </p:nvPr>
        </p:nvSpPr>
        <p:spPr>
          <a:xfrm>
            <a:off x="533400" y="1219201"/>
            <a:ext cx="8229600" cy="4851399"/>
          </a:xfrm>
        </p:spPr>
        <p:txBody>
          <a:bodyPr>
            <a:normAutofit fontScale="70000" lnSpcReduction="20000"/>
          </a:bodyPr>
          <a:lstStyle/>
          <a:p>
            <a:r>
              <a:rPr lang="en-US" b="1" dirty="0" smtClean="0"/>
              <a:t>Convert </a:t>
            </a:r>
            <a:r>
              <a:rPr lang="en-US" b="1" dirty="0"/>
              <a:t>college credit as follows: </a:t>
            </a:r>
            <a:endParaRPr lang="en-US" dirty="0"/>
          </a:p>
          <a:p>
            <a:pPr marL="0" indent="0">
              <a:buNone/>
            </a:pPr>
            <a:r>
              <a:rPr lang="en-US" b="1" dirty="0" smtClean="0"/>
              <a:t>	Per </a:t>
            </a:r>
            <a:r>
              <a:rPr lang="en-US" b="1" dirty="0"/>
              <a:t>CCP course: If 3 or more college credits convert to </a:t>
            </a:r>
            <a:r>
              <a:rPr lang="en-US" b="1" dirty="0" smtClean="0"/>
              <a:t>1 	Carnegie </a:t>
            </a:r>
            <a:r>
              <a:rPr lang="en-US" b="1" dirty="0"/>
              <a:t>unit. If less than 3 college credits convert </a:t>
            </a:r>
            <a:r>
              <a:rPr lang="en-US" b="1" dirty="0" smtClean="0"/>
              <a:t>	proportionally</a:t>
            </a:r>
            <a:r>
              <a:rPr lang="en-US" b="1" dirty="0"/>
              <a:t>. </a:t>
            </a:r>
            <a:endParaRPr lang="en-US" b="1" dirty="0" smtClean="0"/>
          </a:p>
          <a:p>
            <a:pPr marL="0" indent="0">
              <a:buNone/>
            </a:pPr>
            <a:endParaRPr lang="en-US" dirty="0"/>
          </a:p>
          <a:p>
            <a:r>
              <a:rPr lang="en-US" b="1" dirty="0" smtClean="0"/>
              <a:t>Weight </a:t>
            </a:r>
            <a:r>
              <a:rPr lang="en-US" b="1" dirty="0"/>
              <a:t>grades as follows: </a:t>
            </a:r>
            <a:endParaRPr lang="en-US" dirty="0"/>
          </a:p>
          <a:p>
            <a:pPr marL="0" indent="0">
              <a:buNone/>
            </a:pPr>
            <a:r>
              <a:rPr lang="en-US" b="1" dirty="0" smtClean="0"/>
              <a:t>	All </a:t>
            </a:r>
            <a:r>
              <a:rPr lang="en-US" b="1" dirty="0"/>
              <a:t>advanced standing programs must be weighted </a:t>
            </a:r>
            <a:r>
              <a:rPr lang="en-US" b="1" dirty="0" smtClean="0"/>
              <a:t>the 	same 	within </a:t>
            </a:r>
            <a:r>
              <a:rPr lang="en-US" b="1" dirty="0"/>
              <a:t>subject area. Honors classes may not be </a:t>
            </a:r>
            <a:r>
              <a:rPr lang="en-US" b="1" dirty="0" smtClean="0"/>
              <a:t>	weighted 	higher </a:t>
            </a:r>
            <a:r>
              <a:rPr lang="en-US" b="1" dirty="0"/>
              <a:t>than any advanced standing program. </a:t>
            </a:r>
            <a:endParaRPr lang="en-US" b="1" dirty="0" smtClean="0"/>
          </a:p>
          <a:p>
            <a:pPr marL="0" indent="0">
              <a:buNone/>
            </a:pPr>
            <a:endParaRPr lang="en-US" dirty="0"/>
          </a:p>
          <a:p>
            <a:r>
              <a:rPr lang="en-US" b="1" dirty="0" smtClean="0"/>
              <a:t>Develop </a:t>
            </a:r>
            <a:r>
              <a:rPr lang="en-US" b="1" dirty="0"/>
              <a:t>a process to identify students who are economically disadvantaged. </a:t>
            </a:r>
            <a:endParaRPr lang="en-US" dirty="0"/>
          </a:p>
          <a:p>
            <a:endParaRPr lang="en-US" dirty="0"/>
          </a:p>
          <a:p>
            <a:r>
              <a:rPr lang="en-US" b="1" dirty="0" smtClean="0"/>
              <a:t>Provide </a:t>
            </a:r>
            <a:r>
              <a:rPr lang="en-US" b="1" dirty="0"/>
              <a:t>(sample) Pathways </a:t>
            </a:r>
            <a:endParaRPr lang="en-US" dirty="0"/>
          </a:p>
          <a:p>
            <a:endParaRPr lang="en-US" dirty="0"/>
          </a:p>
        </p:txBody>
      </p:sp>
      <p:sp>
        <p:nvSpPr>
          <p:cNvPr id="4" name="Rectangle 3"/>
          <p:cNvSpPr/>
          <p:nvPr/>
        </p:nvSpPr>
        <p:spPr>
          <a:xfrm>
            <a:off x="0" y="6070600"/>
            <a:ext cx="9144000" cy="78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2400" y="6129593"/>
            <a:ext cx="1295400" cy="66859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6268477"/>
            <a:ext cx="1066800" cy="485512"/>
          </a:xfrm>
          <a:prstGeom prst="rect">
            <a:avLst/>
          </a:prstGeom>
        </p:spPr>
      </p:pic>
    </p:spTree>
    <p:extLst>
      <p:ext uri="{BB962C8B-B14F-4D97-AF65-F5344CB8AC3E}">
        <p14:creationId xmlns="" xmlns:p14="http://schemas.microsoft.com/office/powerpoint/2010/main" val="271599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5441</TotalTime>
  <Words>854</Words>
  <Application>Microsoft Office PowerPoint</Application>
  <PresentationFormat>On-screen Show (4:3)</PresentationFormat>
  <Paragraphs>139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Students’ Postsecondary Credit Opportunities During High School</vt:lpstr>
      <vt:lpstr>All secondary college credit opportunities are not the same</vt:lpstr>
      <vt:lpstr>College Credit Plus (CCP)</vt:lpstr>
      <vt:lpstr>College Credit Plus</vt:lpstr>
      <vt:lpstr>CCP Participation</vt:lpstr>
      <vt:lpstr>Student Qualifications</vt:lpstr>
      <vt:lpstr>Secondary Schools Must…</vt:lpstr>
      <vt:lpstr>Secondary Schools Must… </vt:lpstr>
      <vt:lpstr>CCP Pathway Requirements</vt:lpstr>
      <vt:lpstr>CCP Pathway Expectations</vt:lpstr>
      <vt:lpstr>Pathways</vt:lpstr>
      <vt:lpstr>CCP Courses Must…</vt:lpstr>
      <vt:lpstr>Benefits…       Perspective</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 Kitt</dc:creator>
  <cp:lastModifiedBy>c_tenney</cp:lastModifiedBy>
  <cp:revision>16</cp:revision>
  <dcterms:created xsi:type="dcterms:W3CDTF">2015-01-29T20:52:22Z</dcterms:created>
  <dcterms:modified xsi:type="dcterms:W3CDTF">2015-03-04T16:32:00Z</dcterms:modified>
</cp:coreProperties>
</file>